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74" r:id="rId2"/>
    <p:sldId id="362" r:id="rId3"/>
    <p:sldId id="355" r:id="rId4"/>
    <p:sldId id="344" r:id="rId5"/>
    <p:sldId id="345" r:id="rId6"/>
    <p:sldId id="347" r:id="rId7"/>
    <p:sldId id="358" r:id="rId8"/>
    <p:sldId id="359" r:id="rId9"/>
    <p:sldId id="346" r:id="rId10"/>
    <p:sldId id="357" r:id="rId11"/>
    <p:sldId id="284" r:id="rId12"/>
    <p:sldId id="275" r:id="rId13"/>
    <p:sldId id="342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FF00"/>
    <a:srgbClr val="FFFF00"/>
    <a:srgbClr val="FF0000"/>
    <a:srgbClr val="0000CC"/>
    <a:srgbClr val="0000FF"/>
    <a:srgbClr val="FF99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1"/>
    <p:restoredTop sz="94660"/>
  </p:normalViewPr>
  <p:slideViewPr>
    <p:cSldViewPr showGuides="1">
      <p:cViewPr varScale="1">
        <p:scale>
          <a:sx n="75" d="100"/>
          <a:sy n="75" d="100"/>
        </p:scale>
        <p:origin x="11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>
                <a:alpha val="100000"/>
              </a:srgbClr>
            </a:gs>
            <a:gs pos="17999">
              <a:srgbClr val="FEE7F2">
                <a:alpha val="100000"/>
              </a:srgbClr>
            </a:gs>
            <a:gs pos="36000">
              <a:srgbClr val="FAC77D">
                <a:alpha val="100000"/>
              </a:srgbClr>
            </a:gs>
            <a:gs pos="61000">
              <a:srgbClr val="FBA97D">
                <a:alpha val="100000"/>
              </a:srgbClr>
            </a:gs>
            <a:gs pos="82001">
              <a:srgbClr val="FBD49C">
                <a:alpha val="100000"/>
              </a:srgbClr>
            </a:gs>
            <a:gs pos="100000">
              <a:srgbClr val="FEE7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Dien_tich_xung_quang_cua_hinh_lang_tru_dung.sw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8" y="0"/>
            <a:ext cx="8996717" cy="6179298"/>
          </a:xfrm>
          <a:prstGeom prst="rect">
            <a:avLst/>
          </a:prstGeom>
        </p:spPr>
      </p:pic>
      <p:sp>
        <p:nvSpPr>
          <p:cNvPr id="4" name="Text Box 6"/>
          <p:cNvSpPr txBox="1"/>
          <p:nvPr/>
        </p:nvSpPr>
        <p:spPr>
          <a:xfrm>
            <a:off x="33618" y="6179298"/>
            <a:ext cx="91215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200" b="1" dirty="0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/>
        </p:nvSpPr>
        <p:spPr>
          <a:xfrm>
            <a:off x="127000" y="1066800"/>
            <a:ext cx="8890000" cy="5791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B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24 (Sgk). Điền số thích hợp v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các ô trống.</a:t>
            </a:r>
          </a:p>
          <a:p>
            <a:pPr marL="0" lvl="0" indent="0" algn="just" eaLnBrk="1" hangingPunct="1"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8858" name="Group 74"/>
          <p:cNvGraphicFramePr>
            <a:graphicFrameLocks noGrp="1"/>
          </p:cNvGraphicFramePr>
          <p:nvPr/>
        </p:nvGraphicFramePr>
        <p:xfrm>
          <a:off x="417513" y="1524000"/>
          <a:ext cx="5830888" cy="4959350"/>
        </p:xfrm>
        <a:graphic>
          <a:graphicData uri="http://schemas.openxmlformats.org/drawingml/2006/table">
            <a:tbl>
              <a:tblPr/>
              <a:tblGrid>
                <a:gridCol w="2554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59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Kích thước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(cm)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 (cm) 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 (cm)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 (cm)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Chu vi đáy (cm)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kumimoji="0" lang="en-US" sz="3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xq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(cm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8831" name="Text Box 47"/>
          <p:cNvSpPr txBox="1"/>
          <p:nvPr/>
        </p:nvSpPr>
        <p:spPr>
          <a:xfrm>
            <a:off x="2901950" y="5821363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32" name="Text Box 48"/>
          <p:cNvSpPr txBox="1"/>
          <p:nvPr/>
        </p:nvSpPr>
        <p:spPr>
          <a:xfrm>
            <a:off x="2911475" y="5191125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33" name="Text Box 49"/>
          <p:cNvSpPr txBox="1"/>
          <p:nvPr/>
        </p:nvSpPr>
        <p:spPr>
          <a:xfrm>
            <a:off x="3741738" y="3843338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34" name="Text Box 50"/>
          <p:cNvSpPr txBox="1"/>
          <p:nvPr/>
        </p:nvSpPr>
        <p:spPr>
          <a:xfrm>
            <a:off x="3741738" y="5845175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35" name="Text Box 51"/>
          <p:cNvSpPr txBox="1"/>
          <p:nvPr/>
        </p:nvSpPr>
        <p:spPr>
          <a:xfrm>
            <a:off x="4587875" y="5159375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36" name="Text Box 52"/>
          <p:cNvSpPr txBox="1"/>
          <p:nvPr/>
        </p:nvSpPr>
        <p:spPr>
          <a:xfrm>
            <a:off x="4587875" y="45212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37" name="Text Box 53"/>
          <p:cNvSpPr txBox="1"/>
          <p:nvPr/>
        </p:nvSpPr>
        <p:spPr>
          <a:xfrm>
            <a:off x="5410200" y="45212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38" name="Text Box 54"/>
          <p:cNvSpPr txBox="1"/>
          <p:nvPr/>
        </p:nvSpPr>
        <p:spPr>
          <a:xfrm>
            <a:off x="5410200" y="3179763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302" name="Group 75"/>
          <p:cNvGrpSpPr>
            <a:grpSpLocks noChangeAspect="1"/>
          </p:cNvGrpSpPr>
          <p:nvPr/>
        </p:nvGrpSpPr>
        <p:grpSpPr>
          <a:xfrm>
            <a:off x="6400800" y="1371600"/>
            <a:ext cx="2662238" cy="3348038"/>
            <a:chOff x="3840" y="1296"/>
            <a:chExt cx="1677" cy="2109"/>
          </a:xfrm>
        </p:grpSpPr>
        <p:sp>
          <p:nvSpPr>
            <p:cNvPr id="10304" name="AutoShape 76"/>
            <p:cNvSpPr>
              <a:spLocks noChangeAspect="1" noTextEdit="1"/>
            </p:cNvSpPr>
            <p:nvPr/>
          </p:nvSpPr>
          <p:spPr>
            <a:xfrm>
              <a:off x="3840" y="1296"/>
              <a:ext cx="1677" cy="210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Line 77"/>
            <p:cNvSpPr/>
            <p:nvPr/>
          </p:nvSpPr>
          <p:spPr>
            <a:xfrm flipH="1">
              <a:off x="4205" y="1645"/>
              <a:ext cx="1113" cy="182"/>
            </a:xfrm>
            <a:prstGeom prst="line">
              <a:avLst/>
            </a:prstGeom>
            <a:ln w="26988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06" name="Rectangle 78"/>
            <p:cNvSpPr/>
            <p:nvPr/>
          </p:nvSpPr>
          <p:spPr>
            <a:xfrm>
              <a:off x="4654" y="1462"/>
              <a:ext cx="86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307" name="Line 79"/>
            <p:cNvSpPr/>
            <p:nvPr/>
          </p:nvSpPr>
          <p:spPr>
            <a:xfrm>
              <a:off x="4205" y="1827"/>
              <a:ext cx="532" cy="266"/>
            </a:xfrm>
            <a:prstGeom prst="line">
              <a:avLst/>
            </a:prstGeom>
            <a:ln w="26988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08" name="Line 80"/>
            <p:cNvSpPr/>
            <p:nvPr/>
          </p:nvSpPr>
          <p:spPr>
            <a:xfrm flipH="1">
              <a:off x="4737" y="1645"/>
              <a:ext cx="581" cy="448"/>
            </a:xfrm>
            <a:prstGeom prst="line">
              <a:avLst/>
            </a:prstGeom>
            <a:ln w="26988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09" name="Line 81"/>
            <p:cNvSpPr/>
            <p:nvPr/>
          </p:nvSpPr>
          <p:spPr>
            <a:xfrm flipH="1">
              <a:off x="4205" y="2708"/>
              <a:ext cx="1113" cy="182"/>
            </a:xfrm>
            <a:prstGeom prst="line">
              <a:avLst/>
            </a:prstGeom>
            <a:ln w="0" cap="flat" cmpd="sng">
              <a:solidFill>
                <a:srgbClr val="00008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0310" name="Line 82"/>
            <p:cNvSpPr/>
            <p:nvPr/>
          </p:nvSpPr>
          <p:spPr>
            <a:xfrm>
              <a:off x="4205" y="2890"/>
              <a:ext cx="532" cy="266"/>
            </a:xfrm>
            <a:prstGeom prst="line">
              <a:avLst/>
            </a:prstGeom>
            <a:ln w="26988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11" name="Rectangle 83"/>
            <p:cNvSpPr/>
            <p:nvPr/>
          </p:nvSpPr>
          <p:spPr>
            <a:xfrm>
              <a:off x="4305" y="2973"/>
              <a:ext cx="97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312" name="Line 84"/>
            <p:cNvSpPr/>
            <p:nvPr/>
          </p:nvSpPr>
          <p:spPr>
            <a:xfrm flipH="1">
              <a:off x="4737" y="2708"/>
              <a:ext cx="581" cy="448"/>
            </a:xfrm>
            <a:prstGeom prst="line">
              <a:avLst/>
            </a:prstGeom>
            <a:ln w="26988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13" name="Rectangle 85"/>
            <p:cNvSpPr/>
            <p:nvPr/>
          </p:nvSpPr>
          <p:spPr>
            <a:xfrm>
              <a:off x="5085" y="2907"/>
              <a:ext cx="108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314" name="Line 86"/>
            <p:cNvSpPr/>
            <p:nvPr/>
          </p:nvSpPr>
          <p:spPr>
            <a:xfrm>
              <a:off x="5318" y="1645"/>
              <a:ext cx="1" cy="1063"/>
            </a:xfrm>
            <a:prstGeom prst="line">
              <a:avLst/>
            </a:prstGeom>
            <a:ln w="26988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15" name="Line 87"/>
            <p:cNvSpPr/>
            <p:nvPr/>
          </p:nvSpPr>
          <p:spPr>
            <a:xfrm>
              <a:off x="4737" y="2093"/>
              <a:ext cx="1" cy="1063"/>
            </a:xfrm>
            <a:prstGeom prst="line">
              <a:avLst/>
            </a:prstGeom>
            <a:ln w="26988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16" name="Line 88"/>
            <p:cNvSpPr/>
            <p:nvPr/>
          </p:nvSpPr>
          <p:spPr>
            <a:xfrm>
              <a:off x="4205" y="1827"/>
              <a:ext cx="1" cy="1063"/>
            </a:xfrm>
            <a:prstGeom prst="line">
              <a:avLst/>
            </a:prstGeom>
            <a:ln w="26988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17" name="Rectangle 89"/>
            <p:cNvSpPr/>
            <p:nvPr/>
          </p:nvSpPr>
          <p:spPr>
            <a:xfrm>
              <a:off x="4006" y="2209"/>
              <a:ext cx="108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0303" name="WordArt 90"/>
          <p:cNvSpPr>
            <a:spLocks noTextEdit="1"/>
          </p:cNvSpPr>
          <p:nvPr/>
        </p:nvSpPr>
        <p:spPr>
          <a:xfrm>
            <a:off x="2209800" y="103188"/>
            <a:ext cx="4724400" cy="8112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TẬP 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8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8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8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8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118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18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1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1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8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8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8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8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31" grpId="0"/>
      <p:bldP spid="118832" grpId="0"/>
      <p:bldP spid="118833" grpId="0"/>
      <p:bldP spid="118834" grpId="0"/>
      <p:bldP spid="118835" grpId="0"/>
      <p:bldP spid="118836" grpId="0"/>
      <p:bldP spid="118837" grpId="0"/>
      <p:bldP spid="1188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80" name="Picture 16" descr="smil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063" y="4799013"/>
            <a:ext cx="677862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1" name="Picture 17" descr="smi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4800600"/>
            <a:ext cx="677863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82" name="Text Box 18"/>
          <p:cNvSpPr txBox="1"/>
          <p:nvPr/>
        </p:nvSpPr>
        <p:spPr>
          <a:xfrm>
            <a:off x="1093788" y="2133600"/>
            <a:ext cx="2182812" cy="519113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: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360 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6883" name="Text Box 19"/>
          <p:cNvSpPr txBox="1"/>
          <p:nvPr/>
        </p:nvSpPr>
        <p:spPr>
          <a:xfrm>
            <a:off x="3657600" y="2759075"/>
            <a:ext cx="2001838" cy="519113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4" name="Text Box 20"/>
          <p:cNvSpPr txBox="1"/>
          <p:nvPr/>
        </p:nvSpPr>
        <p:spPr>
          <a:xfrm>
            <a:off x="1066800" y="2743200"/>
            <a:ext cx="2276475" cy="519113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120 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5" name="Text Box 21"/>
          <p:cNvSpPr txBox="1"/>
          <p:nvPr/>
        </p:nvSpPr>
        <p:spPr>
          <a:xfrm>
            <a:off x="3657600" y="2209800"/>
            <a:ext cx="2438400" cy="519113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150 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6886" name="Oval 22"/>
          <p:cNvSpPr/>
          <p:nvPr/>
        </p:nvSpPr>
        <p:spPr>
          <a:xfrm>
            <a:off x="1114425" y="2189163"/>
            <a:ext cx="457200" cy="458787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7" name="Oval 23"/>
          <p:cNvSpPr/>
          <p:nvPr/>
        </p:nvSpPr>
        <p:spPr>
          <a:xfrm>
            <a:off x="3627438" y="2808288"/>
            <a:ext cx="457200" cy="457200"/>
          </a:xfrm>
          <a:prstGeom prst="ellipse">
            <a:avLst/>
          </a:prstGeom>
          <a:noFill/>
          <a:ln w="2857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8" name="Oval 24"/>
          <p:cNvSpPr/>
          <p:nvPr/>
        </p:nvSpPr>
        <p:spPr>
          <a:xfrm>
            <a:off x="1057275" y="2805113"/>
            <a:ext cx="457200" cy="457200"/>
          </a:xfrm>
          <a:prstGeom prst="ellipse">
            <a:avLst/>
          </a:prstGeom>
          <a:noFill/>
          <a:ln w="2857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9" name="Oval 25"/>
          <p:cNvSpPr/>
          <p:nvPr/>
        </p:nvSpPr>
        <p:spPr>
          <a:xfrm>
            <a:off x="3648075" y="2271713"/>
            <a:ext cx="457200" cy="457200"/>
          </a:xfrm>
          <a:prstGeom prst="ellipse">
            <a:avLst/>
          </a:prstGeom>
          <a:noFill/>
          <a:ln w="2857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lIns="91434" tIns="45717" rIns="91434" bIns="45717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6" name="Text Box 27"/>
          <p:cNvSpPr txBox="1"/>
          <p:nvPr/>
        </p:nvSpPr>
        <p:spPr>
          <a:xfrm>
            <a:off x="0" y="822325"/>
            <a:ext cx="853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chọn đáp án đúng nhất trong các câu sau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7" name="Text Box 28"/>
          <p:cNvSpPr txBox="1"/>
          <p:nvPr/>
        </p:nvSpPr>
        <p:spPr>
          <a:xfrm>
            <a:off x="381000" y="1219200"/>
            <a:ext cx="8382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tập. Cho hình lăng trụ đứng có các kích thước cho ở hình vẽ.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Câu 1. Diện tích xung quanh bằng?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8" name="WordArt 33"/>
          <p:cNvSpPr>
            <a:spLocks noTextEdit="1"/>
          </p:cNvSpPr>
          <p:nvPr/>
        </p:nvSpPr>
        <p:spPr>
          <a:xfrm>
            <a:off x="2209800" y="103188"/>
            <a:ext cx="4724400" cy="8112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TẬP CỦNG CỐ</a:t>
            </a:r>
          </a:p>
        </p:txBody>
      </p:sp>
      <p:pic>
        <p:nvPicPr>
          <p:cNvPr id="11279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1828800"/>
            <a:ext cx="2552700" cy="2771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0" name="Text Box 37"/>
          <p:cNvSpPr txBox="1"/>
          <p:nvPr/>
        </p:nvSpPr>
        <p:spPr>
          <a:xfrm>
            <a:off x="838200" y="3352800"/>
            <a:ext cx="472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2. Diện tích 2 đáy bằng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02" name="Text Box 38"/>
          <p:cNvSpPr txBox="1"/>
          <p:nvPr/>
        </p:nvSpPr>
        <p:spPr>
          <a:xfrm>
            <a:off x="1017588" y="4357688"/>
            <a:ext cx="2182812" cy="519112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: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48 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6903" name="Text Box 39"/>
          <p:cNvSpPr txBox="1"/>
          <p:nvPr/>
        </p:nvSpPr>
        <p:spPr>
          <a:xfrm>
            <a:off x="3657600" y="4435475"/>
            <a:ext cx="2001838" cy="519113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04" name="Text Box 40"/>
          <p:cNvSpPr txBox="1"/>
          <p:nvPr/>
        </p:nvSpPr>
        <p:spPr>
          <a:xfrm>
            <a:off x="1066800" y="3748088"/>
            <a:ext cx="2276475" cy="519112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24 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05" name="Text Box 41"/>
          <p:cNvSpPr txBox="1"/>
          <p:nvPr/>
        </p:nvSpPr>
        <p:spPr>
          <a:xfrm>
            <a:off x="3657600" y="3870325"/>
            <a:ext cx="2438400" cy="519113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96 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6906" name="Oval 42"/>
          <p:cNvSpPr/>
          <p:nvPr/>
        </p:nvSpPr>
        <p:spPr>
          <a:xfrm>
            <a:off x="1038225" y="4413250"/>
            <a:ext cx="457200" cy="45878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07" name="Oval 43"/>
          <p:cNvSpPr/>
          <p:nvPr/>
        </p:nvSpPr>
        <p:spPr>
          <a:xfrm>
            <a:off x="3627438" y="4484688"/>
            <a:ext cx="457200" cy="457200"/>
          </a:xfrm>
          <a:prstGeom prst="ellipse">
            <a:avLst/>
          </a:prstGeom>
          <a:noFill/>
          <a:ln w="2857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08" name="Oval 44"/>
          <p:cNvSpPr/>
          <p:nvPr/>
        </p:nvSpPr>
        <p:spPr>
          <a:xfrm>
            <a:off x="1057275" y="3810000"/>
            <a:ext cx="457200" cy="457200"/>
          </a:xfrm>
          <a:prstGeom prst="ellipse">
            <a:avLst/>
          </a:prstGeom>
          <a:noFill/>
          <a:ln w="2857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09" name="Oval 45"/>
          <p:cNvSpPr/>
          <p:nvPr/>
        </p:nvSpPr>
        <p:spPr>
          <a:xfrm>
            <a:off x="3648075" y="3932238"/>
            <a:ext cx="457200" cy="457200"/>
          </a:xfrm>
          <a:prstGeom prst="ellipse">
            <a:avLst/>
          </a:prstGeom>
          <a:noFill/>
          <a:ln w="2857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lIns="91434" tIns="45717" rIns="91434" bIns="45717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9" name="Text Box 46"/>
          <p:cNvSpPr txBox="1"/>
          <p:nvPr/>
        </p:nvSpPr>
        <p:spPr>
          <a:xfrm>
            <a:off x="762000" y="4953000"/>
            <a:ext cx="472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3. Diện tích to</a:t>
            </a:r>
            <a:r>
              <a:rPr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phần bằng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11" name="Text Box 47"/>
          <p:cNvSpPr txBox="1"/>
          <p:nvPr/>
        </p:nvSpPr>
        <p:spPr>
          <a:xfrm>
            <a:off x="3608388" y="6110288"/>
            <a:ext cx="2182812" cy="519112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: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408 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6912" name="Text Box 48"/>
          <p:cNvSpPr txBox="1"/>
          <p:nvPr/>
        </p:nvSpPr>
        <p:spPr>
          <a:xfrm>
            <a:off x="1046163" y="5500688"/>
            <a:ext cx="2001837" cy="519112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384 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13" name="Text Box 49"/>
          <p:cNvSpPr txBox="1"/>
          <p:nvPr/>
        </p:nvSpPr>
        <p:spPr>
          <a:xfrm>
            <a:off x="1066800" y="6080125"/>
            <a:ext cx="2276475" cy="519113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144 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14" name="Text Box 50"/>
          <p:cNvSpPr txBox="1"/>
          <p:nvPr/>
        </p:nvSpPr>
        <p:spPr>
          <a:xfrm>
            <a:off x="3657600" y="5530850"/>
            <a:ext cx="2438400" cy="519113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168 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6915" name="Oval 51"/>
          <p:cNvSpPr/>
          <p:nvPr/>
        </p:nvSpPr>
        <p:spPr>
          <a:xfrm>
            <a:off x="3629025" y="6165850"/>
            <a:ext cx="457200" cy="45878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16" name="Oval 52"/>
          <p:cNvSpPr/>
          <p:nvPr/>
        </p:nvSpPr>
        <p:spPr>
          <a:xfrm>
            <a:off x="1016000" y="5549900"/>
            <a:ext cx="457200" cy="457200"/>
          </a:xfrm>
          <a:prstGeom prst="ellipse">
            <a:avLst/>
          </a:prstGeom>
          <a:noFill/>
          <a:ln w="2857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17" name="Oval 53"/>
          <p:cNvSpPr/>
          <p:nvPr/>
        </p:nvSpPr>
        <p:spPr>
          <a:xfrm>
            <a:off x="1057275" y="6142038"/>
            <a:ext cx="457200" cy="457200"/>
          </a:xfrm>
          <a:prstGeom prst="ellipse">
            <a:avLst/>
          </a:prstGeom>
          <a:noFill/>
          <a:ln w="2857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18" name="Oval 54"/>
          <p:cNvSpPr/>
          <p:nvPr/>
        </p:nvSpPr>
        <p:spPr>
          <a:xfrm>
            <a:off x="3648075" y="5592763"/>
            <a:ext cx="457200" cy="457200"/>
          </a:xfrm>
          <a:prstGeom prst="ellipse">
            <a:avLst/>
          </a:prstGeom>
          <a:noFill/>
          <a:ln w="2857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lIns="91434" tIns="45717" rIns="91434" bIns="45717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autoRev="1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autoRev="1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68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6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2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6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8" dur="500" autoRev="1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9" dur="500" autoRev="1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 autoRev="1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0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69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0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69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0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6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0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69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9" dur="500" autoRev="1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0" dur="500" autoRev="1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1" dur="500" autoRev="1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1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69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12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369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2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13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69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14"/>
                  </p:tgtEl>
                </p:cond>
              </p:nextCondLst>
            </p:seq>
          </p:childTnLst>
        </p:cTn>
      </p:par>
    </p:tnLst>
    <p:bldLst>
      <p:bldP spid="36882" grpId="0"/>
      <p:bldP spid="36882" grpId="1"/>
      <p:bldP spid="36883" grpId="0"/>
      <p:bldP spid="36884" grpId="0"/>
      <p:bldP spid="36885" grpId="0"/>
      <p:bldP spid="36886" grpId="0" animBg="1"/>
      <p:bldP spid="36886" grpId="1" animBg="1"/>
      <p:bldP spid="36886" grpId="2" animBg="1"/>
      <p:bldP spid="36886" grpId="3" animBg="1"/>
      <p:bldP spid="36887" grpId="0" animBg="1"/>
      <p:bldP spid="36887" grpId="1" animBg="1"/>
      <p:bldP spid="36887" grpId="2" animBg="1"/>
      <p:bldP spid="36887" grpId="3" animBg="1"/>
      <p:bldP spid="36887" grpId="4" animBg="1"/>
      <p:bldP spid="36888" grpId="0" animBg="1"/>
      <p:bldP spid="36888" grpId="1" animBg="1"/>
      <p:bldP spid="36888" grpId="2" animBg="1"/>
      <p:bldP spid="36888" grpId="3" animBg="1"/>
      <p:bldP spid="36888" grpId="4" animBg="1"/>
      <p:bldP spid="36889" grpId="0" animBg="1"/>
      <p:bldP spid="36889" grpId="1" animBg="1"/>
      <p:bldP spid="36889" grpId="2" animBg="1"/>
      <p:bldP spid="36889" grpId="3" animBg="1"/>
      <p:bldP spid="36889" grpId="4" animBg="1"/>
      <p:bldP spid="36902" grpId="0"/>
      <p:bldP spid="36902" grpId="1"/>
      <p:bldP spid="36903" grpId="0"/>
      <p:bldP spid="36904" grpId="0"/>
      <p:bldP spid="36905" grpId="0"/>
      <p:bldP spid="36906" grpId="0" animBg="1"/>
      <p:bldP spid="36906" grpId="1" animBg="1"/>
      <p:bldP spid="36906" grpId="2" animBg="1"/>
      <p:bldP spid="36906" grpId="3" animBg="1"/>
      <p:bldP spid="36907" grpId="0" animBg="1"/>
      <p:bldP spid="36907" grpId="1" animBg="1"/>
      <p:bldP spid="36907" grpId="2" animBg="1"/>
      <p:bldP spid="36907" grpId="3" animBg="1"/>
      <p:bldP spid="36907" grpId="4" animBg="1"/>
      <p:bldP spid="36908" grpId="0" animBg="1"/>
      <p:bldP spid="36908" grpId="1" animBg="1"/>
      <p:bldP spid="36908" grpId="2" animBg="1"/>
      <p:bldP spid="36908" grpId="3" animBg="1"/>
      <p:bldP spid="36908" grpId="4" animBg="1"/>
      <p:bldP spid="36909" grpId="0" animBg="1"/>
      <p:bldP spid="36909" grpId="1" animBg="1"/>
      <p:bldP spid="36909" grpId="2" animBg="1"/>
      <p:bldP spid="36909" grpId="3" animBg="1"/>
      <p:bldP spid="36909" grpId="4" animBg="1"/>
      <p:bldP spid="36911" grpId="0"/>
      <p:bldP spid="36911" grpId="1"/>
      <p:bldP spid="36912" grpId="0"/>
      <p:bldP spid="36913" grpId="0"/>
      <p:bldP spid="36914" grpId="0"/>
      <p:bldP spid="36915" grpId="0" animBg="1"/>
      <p:bldP spid="36915" grpId="1" animBg="1"/>
      <p:bldP spid="36915" grpId="2" animBg="1"/>
      <p:bldP spid="36915" grpId="3" animBg="1"/>
      <p:bldP spid="36916" grpId="0" animBg="1"/>
      <p:bldP spid="36916" grpId="1" animBg="1"/>
      <p:bldP spid="36916" grpId="2" animBg="1"/>
      <p:bldP spid="36916" grpId="3" animBg="1"/>
      <p:bldP spid="36916" grpId="4" animBg="1"/>
      <p:bldP spid="36917" grpId="0" animBg="1"/>
      <p:bldP spid="36917" grpId="1" animBg="1"/>
      <p:bldP spid="36917" grpId="2" animBg="1"/>
      <p:bldP spid="36917" grpId="3" animBg="1"/>
      <p:bldP spid="36917" grpId="4" animBg="1"/>
      <p:bldP spid="36918" grpId="0" animBg="1"/>
      <p:bldP spid="36918" grpId="1" animBg="1"/>
      <p:bldP spid="36918" grpId="2" animBg="1"/>
      <p:bldP spid="36918" grpId="3" animBg="1"/>
      <p:bldP spid="36918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/>
          <p:nvPr/>
        </p:nvSpPr>
        <p:spPr>
          <a:xfrm>
            <a:off x="0" y="1143000"/>
            <a:ext cx="8763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 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4.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của hình lăng trụ đứng có các kích thước ghi trên hình l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5" name="Picture 7" descr="smil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663" y="2741613"/>
            <a:ext cx="676275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8" descr="smi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2743200"/>
            <a:ext cx="677863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7" name="Text Box 9"/>
          <p:cNvSpPr txBox="1"/>
          <p:nvPr/>
        </p:nvSpPr>
        <p:spPr>
          <a:xfrm>
            <a:off x="647700" y="3362325"/>
            <a:ext cx="5791200" cy="519113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: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60 cm</a:t>
            </a:r>
            <a:r>
              <a:rPr lang="en-US" alt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7658" name="Text Box 10"/>
          <p:cNvSpPr txBox="1"/>
          <p:nvPr/>
        </p:nvSpPr>
        <p:spPr>
          <a:xfrm>
            <a:off x="655638" y="2738438"/>
            <a:ext cx="6202362" cy="519112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: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42 cm</a:t>
            </a:r>
            <a:r>
              <a:rPr lang="en-US" alt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9" name="Text Box 11"/>
          <p:cNvSpPr txBox="1"/>
          <p:nvPr/>
        </p:nvSpPr>
        <p:spPr>
          <a:xfrm>
            <a:off x="674688" y="2057400"/>
            <a:ext cx="5638800" cy="519113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: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36 cm</a:t>
            </a:r>
            <a:r>
              <a:rPr lang="en-US" alt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7660" name="Text Box 12"/>
          <p:cNvSpPr txBox="1"/>
          <p:nvPr/>
        </p:nvSpPr>
        <p:spPr>
          <a:xfrm>
            <a:off x="647700" y="3971925"/>
            <a:ext cx="6553200" cy="519113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 : </a:t>
            </a:r>
            <a:r>
              <a:rPr lang="pt-BR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A, B, C đều sai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61" name="Oval 13"/>
          <p:cNvSpPr/>
          <p:nvPr/>
        </p:nvSpPr>
        <p:spPr>
          <a:xfrm>
            <a:off x="620713" y="3394075"/>
            <a:ext cx="457200" cy="458788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62" name="Oval 14"/>
          <p:cNvSpPr/>
          <p:nvPr/>
        </p:nvSpPr>
        <p:spPr>
          <a:xfrm>
            <a:off x="627063" y="2773363"/>
            <a:ext cx="457200" cy="457200"/>
          </a:xfrm>
          <a:prstGeom prst="ellipse">
            <a:avLst/>
          </a:prstGeom>
          <a:noFill/>
          <a:ln w="5715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63" name="Oval 15"/>
          <p:cNvSpPr/>
          <p:nvPr/>
        </p:nvSpPr>
        <p:spPr>
          <a:xfrm>
            <a:off x="636588" y="2128838"/>
            <a:ext cx="457200" cy="457200"/>
          </a:xfrm>
          <a:prstGeom prst="ellipse">
            <a:avLst/>
          </a:prstGeom>
          <a:noFill/>
          <a:ln w="5715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64" name="Oval 16"/>
          <p:cNvSpPr/>
          <p:nvPr/>
        </p:nvSpPr>
        <p:spPr>
          <a:xfrm>
            <a:off x="609600" y="4019550"/>
            <a:ext cx="457200" cy="457200"/>
          </a:xfrm>
          <a:prstGeom prst="ellipse">
            <a:avLst/>
          </a:prstGeom>
          <a:noFill/>
          <a:ln w="5715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lIns="91434" tIns="45717" rIns="91434" bIns="45717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65" name="AutoShap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34400" y="228600"/>
            <a:ext cx="381000" cy="381000"/>
          </a:xfrm>
          <a:prstGeom prst="star5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302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1752600"/>
            <a:ext cx="2238375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3" name="WordArt 20"/>
          <p:cNvSpPr>
            <a:spLocks noTextEdit="1"/>
          </p:cNvSpPr>
          <p:nvPr/>
        </p:nvSpPr>
        <p:spPr>
          <a:xfrm>
            <a:off x="2209800" y="103188"/>
            <a:ext cx="4724400" cy="8112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TẬP 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autoRev="1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2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0"/>
                  </p:tgtEl>
                </p:cond>
              </p:nextCondLst>
            </p:seq>
          </p:childTnLst>
        </p:cTn>
      </p:par>
    </p:tnLst>
    <p:bldLst>
      <p:bldP spid="27657" grpId="0"/>
      <p:bldP spid="27657" grpId="1"/>
      <p:bldP spid="27658" grpId="0"/>
      <p:bldP spid="27659" grpId="0"/>
      <p:bldP spid="27660" grpId="0"/>
      <p:bldP spid="27661" grpId="0" animBg="1"/>
      <p:bldP spid="27661" grpId="1" animBg="1"/>
      <p:bldP spid="27661" grpId="2" animBg="1"/>
      <p:bldP spid="27661" grpId="3" animBg="1"/>
      <p:bldP spid="27662" grpId="0" animBg="1"/>
      <p:bldP spid="27662" grpId="1" animBg="1"/>
      <p:bldP spid="27662" grpId="2" animBg="1"/>
      <p:bldP spid="27662" grpId="3" animBg="1"/>
      <p:bldP spid="27662" grpId="4" animBg="1"/>
      <p:bldP spid="27663" grpId="0" animBg="1"/>
      <p:bldP spid="27663" grpId="1" animBg="1"/>
      <p:bldP spid="27663" grpId="2" animBg="1"/>
      <p:bldP spid="27663" grpId="3" animBg="1"/>
      <p:bldP spid="27663" grpId="4" animBg="1"/>
      <p:bldP spid="27664" grpId="0" animBg="1"/>
      <p:bldP spid="27664" grpId="1" animBg="1"/>
      <p:bldP spid="27664" grpId="2" animBg="1"/>
      <p:bldP spid="27664" grpId="3" animBg="1"/>
      <p:bldP spid="27664" grpId="4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/>
          <p:nvPr/>
        </p:nvSpPr>
        <p:spPr>
          <a:xfrm>
            <a:off x="457200" y="1219200"/>
            <a:ext cx="8229600" cy="2678113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diện tích xung quanh hình lăng trụ đứng l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2p . h  (</a:t>
            </a:r>
            <a:r>
              <a:rPr lang="fr-FR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l</a:t>
            </a:r>
            <a:r>
              <a:rPr lang="fr-FR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nửa chu vi đáy, h l</a:t>
            </a:r>
            <a:r>
              <a:rPr lang="fr-FR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chiều cao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diện tích to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phần hình lăng trụ đứng l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 S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5" name="WordArt 7"/>
          <p:cNvSpPr>
            <a:spLocks noTextEdit="1"/>
          </p:cNvSpPr>
          <p:nvPr/>
        </p:nvSpPr>
        <p:spPr>
          <a:xfrm>
            <a:off x="2819400" y="0"/>
            <a:ext cx="33528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en-US" sz="3600" b="1">
                <a:ln w="1905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2700000" scaled="1"/>
                  <a:tileRect/>
                </a:gra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GHI NHỚ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oc nh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4931" name="Rectangle 3" descr="Longhorn M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rnd" cmpd="sng">
            <a:solidFill>
              <a:srgbClr val="00FF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60 §5 - DIỆN  TÍCH XUNG QUANH CỦA HÌNH LĂNG TRỤ ĐỨNG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54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49475"/>
            <a:ext cx="2371725" cy="269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55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149475"/>
            <a:ext cx="3819525" cy="309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6757" name="Text Box 21"/>
          <p:cNvSpPr txBox="1"/>
          <p:nvPr/>
        </p:nvSpPr>
        <p:spPr>
          <a:xfrm>
            <a:off x="304800" y="1539875"/>
            <a:ext cx="3962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lăng trụ đứng tam giác</a:t>
            </a:r>
            <a:endParaRPr lang="vi-VN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58" name="Text Box 22"/>
          <p:cNvSpPr txBox="1"/>
          <p:nvPr/>
        </p:nvSpPr>
        <p:spPr>
          <a:xfrm>
            <a:off x="4724400" y="5426075"/>
            <a:ext cx="38862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khai triển của hình lăng trụ đứng tam giác</a:t>
            </a:r>
            <a:endParaRPr lang="vi-VN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59" name="Line 23"/>
          <p:cNvSpPr/>
          <p:nvPr/>
        </p:nvSpPr>
        <p:spPr>
          <a:xfrm>
            <a:off x="3276600" y="3368675"/>
            <a:ext cx="8382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6761" name="Rectangle 25" descr="Longhorn M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 cap="rnd" cmpd="sng">
            <a:solidFill>
              <a:srgbClr val="00FF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60 §5 - DIỆN  TÍCH XUNG QUANH CỦA HÌNH LĂNG TRỤ ĐỨNG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7" grpId="0"/>
      <p:bldP spid="116758" grpId="0"/>
      <p:bldP spid="1167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89" name="Picture 41"/>
          <p:cNvPicPr>
            <a:picLocks noChangeAspect="1"/>
          </p:cNvPicPr>
          <p:nvPr/>
        </p:nvPicPr>
        <p:blipFill>
          <a:blip r:embed="rId2">
            <a:lum contrast="100000"/>
          </a:blip>
          <a:stretch>
            <a:fillRect/>
          </a:stretch>
        </p:blipFill>
        <p:spPr>
          <a:xfrm>
            <a:off x="4775200" y="2106613"/>
            <a:ext cx="4090988" cy="2922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Line 42"/>
          <p:cNvSpPr/>
          <p:nvPr/>
        </p:nvSpPr>
        <p:spPr>
          <a:xfrm>
            <a:off x="6019800" y="2519363"/>
            <a:ext cx="76200" cy="762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0" name="Line 43"/>
          <p:cNvSpPr/>
          <p:nvPr/>
        </p:nvSpPr>
        <p:spPr>
          <a:xfrm flipH="1">
            <a:off x="5994400" y="4545013"/>
            <a:ext cx="76200" cy="762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1" name="Line 44"/>
          <p:cNvSpPr/>
          <p:nvPr/>
        </p:nvSpPr>
        <p:spPr>
          <a:xfrm>
            <a:off x="6635750" y="4519613"/>
            <a:ext cx="76200" cy="762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2" name="Line 45"/>
          <p:cNvSpPr/>
          <p:nvPr/>
        </p:nvSpPr>
        <p:spPr>
          <a:xfrm>
            <a:off x="6610350" y="4551363"/>
            <a:ext cx="69850" cy="762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3" name="Line 46"/>
          <p:cNvSpPr/>
          <p:nvPr/>
        </p:nvSpPr>
        <p:spPr>
          <a:xfrm flipH="1">
            <a:off x="6584950" y="2500313"/>
            <a:ext cx="76200" cy="762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4" name="Line 47"/>
          <p:cNvSpPr/>
          <p:nvPr/>
        </p:nvSpPr>
        <p:spPr>
          <a:xfrm flipH="1">
            <a:off x="6616700" y="2528888"/>
            <a:ext cx="76200" cy="762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5" name="Line 48"/>
          <p:cNvSpPr/>
          <p:nvPr/>
        </p:nvSpPr>
        <p:spPr>
          <a:xfrm flipH="1">
            <a:off x="7245350" y="2735263"/>
            <a:ext cx="44450" cy="12065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6" name="Line 49"/>
          <p:cNvSpPr/>
          <p:nvPr/>
        </p:nvSpPr>
        <p:spPr>
          <a:xfrm flipH="1">
            <a:off x="7296150" y="2728913"/>
            <a:ext cx="44450" cy="12065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7" name="Line 50"/>
          <p:cNvSpPr/>
          <p:nvPr/>
        </p:nvSpPr>
        <p:spPr>
          <a:xfrm flipH="1">
            <a:off x="7258050" y="4278313"/>
            <a:ext cx="44450" cy="12065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8" name="Line 51"/>
          <p:cNvSpPr/>
          <p:nvPr/>
        </p:nvSpPr>
        <p:spPr>
          <a:xfrm flipH="1">
            <a:off x="7315200" y="4278313"/>
            <a:ext cx="44450" cy="12065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9" name="Line 52"/>
          <p:cNvSpPr/>
          <p:nvPr/>
        </p:nvSpPr>
        <p:spPr>
          <a:xfrm flipH="1">
            <a:off x="8147050" y="4291013"/>
            <a:ext cx="44450" cy="1143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10" name="Line 53"/>
          <p:cNvSpPr/>
          <p:nvPr/>
        </p:nvSpPr>
        <p:spPr>
          <a:xfrm flipH="1">
            <a:off x="8178800" y="2735263"/>
            <a:ext cx="44450" cy="1143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4502" name="Text Box 54"/>
          <p:cNvSpPr txBox="1"/>
          <p:nvPr/>
        </p:nvSpPr>
        <p:spPr>
          <a:xfrm>
            <a:off x="533400" y="1587500"/>
            <a:ext cx="457200" cy="47625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03" name="Text Box 55"/>
          <p:cNvSpPr txBox="1"/>
          <p:nvPr/>
        </p:nvSpPr>
        <p:spPr>
          <a:xfrm>
            <a:off x="990600" y="1663700"/>
            <a:ext cx="7848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khai triển của một hình lăng trụ đứng tam giác.</a:t>
            </a:r>
            <a:endParaRPr lang="vi-VN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04" name="Text Box 56"/>
          <p:cNvSpPr txBox="1"/>
          <p:nvPr/>
        </p:nvSpPr>
        <p:spPr>
          <a:xfrm>
            <a:off x="685800" y="2349500"/>
            <a:ext cx="3962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d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các cạnh của hai đáy l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?</a:t>
            </a:r>
            <a:endParaRPr lang="vi-VN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05" name="Text Box 57"/>
          <p:cNvSpPr txBox="1"/>
          <p:nvPr/>
        </p:nvSpPr>
        <p:spPr>
          <a:xfrm>
            <a:off x="654050" y="3263900"/>
            <a:ext cx="3962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mỗi hình chữ nhật l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?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06" name="Text Box 58"/>
          <p:cNvSpPr txBox="1"/>
          <p:nvPr/>
        </p:nvSpPr>
        <p:spPr>
          <a:xfrm>
            <a:off x="685800" y="4178300"/>
            <a:ext cx="3962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 diện tích của cả ba hình chữ nhật l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 ?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08" name="Rectangle 60" descr="Longhorn M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rnd" cmpd="sng">
            <a:solidFill>
              <a:srgbClr val="00FF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60 §5 - DIỆN  TÍCH XUNG QUANH CỦA HÌNH LĂNG TRỤ ĐỨNG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0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02" grpId="0" animBg="1"/>
      <p:bldP spid="104503" grpId="0"/>
      <p:bldP spid="104504" grpId="0"/>
      <p:bldP spid="104505" grpId="0"/>
      <p:bldP spid="104506" grpId="0"/>
      <p:bldP spid="1045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/>
          <p:nvPr/>
        </p:nvGrpSpPr>
        <p:grpSpPr>
          <a:xfrm>
            <a:off x="4900613" y="1954213"/>
            <a:ext cx="4090987" cy="2922587"/>
            <a:chOff x="3087" y="1231"/>
            <a:chExt cx="2577" cy="1841"/>
          </a:xfrm>
        </p:grpSpPr>
        <p:pic>
          <p:nvPicPr>
            <p:cNvPr id="5130" name="Picture 42"/>
            <p:cNvPicPr>
              <a:picLocks noChangeAspect="1"/>
            </p:cNvPicPr>
            <p:nvPr/>
          </p:nvPicPr>
          <p:blipFill>
            <a:blip r:embed="rId2">
              <a:lum contrast="100000"/>
            </a:blip>
            <a:stretch>
              <a:fillRect/>
            </a:stretch>
          </p:blipFill>
          <p:spPr>
            <a:xfrm>
              <a:off x="3087" y="1231"/>
              <a:ext cx="2577" cy="18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31" name="Line 43"/>
            <p:cNvSpPr/>
            <p:nvPr/>
          </p:nvSpPr>
          <p:spPr>
            <a:xfrm>
              <a:off x="3871" y="1491"/>
              <a:ext cx="48" cy="4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2" name="Line 44"/>
            <p:cNvSpPr/>
            <p:nvPr/>
          </p:nvSpPr>
          <p:spPr>
            <a:xfrm flipH="1">
              <a:off x="3855" y="2767"/>
              <a:ext cx="48" cy="4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3" name="Line 45"/>
            <p:cNvSpPr/>
            <p:nvPr/>
          </p:nvSpPr>
          <p:spPr>
            <a:xfrm>
              <a:off x="4259" y="2751"/>
              <a:ext cx="48" cy="4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4" name="Line 46"/>
            <p:cNvSpPr/>
            <p:nvPr/>
          </p:nvSpPr>
          <p:spPr>
            <a:xfrm>
              <a:off x="4243" y="2771"/>
              <a:ext cx="44" cy="4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5" name="Line 47"/>
            <p:cNvSpPr/>
            <p:nvPr/>
          </p:nvSpPr>
          <p:spPr>
            <a:xfrm flipH="1">
              <a:off x="4227" y="1479"/>
              <a:ext cx="48" cy="4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6" name="Line 48"/>
            <p:cNvSpPr/>
            <p:nvPr/>
          </p:nvSpPr>
          <p:spPr>
            <a:xfrm flipH="1">
              <a:off x="4247" y="1497"/>
              <a:ext cx="48" cy="4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7" name="Line 49"/>
            <p:cNvSpPr/>
            <p:nvPr/>
          </p:nvSpPr>
          <p:spPr>
            <a:xfrm flipH="1">
              <a:off x="4643" y="1627"/>
              <a:ext cx="28" cy="7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8" name="Line 50"/>
            <p:cNvSpPr/>
            <p:nvPr/>
          </p:nvSpPr>
          <p:spPr>
            <a:xfrm flipH="1">
              <a:off x="4675" y="1623"/>
              <a:ext cx="28" cy="7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9" name="Line 51"/>
            <p:cNvSpPr/>
            <p:nvPr/>
          </p:nvSpPr>
          <p:spPr>
            <a:xfrm flipH="1">
              <a:off x="4651" y="2599"/>
              <a:ext cx="28" cy="7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0" name="Line 52"/>
            <p:cNvSpPr/>
            <p:nvPr/>
          </p:nvSpPr>
          <p:spPr>
            <a:xfrm flipH="1">
              <a:off x="4687" y="2599"/>
              <a:ext cx="28" cy="7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1" name="Line 53"/>
            <p:cNvSpPr/>
            <p:nvPr/>
          </p:nvSpPr>
          <p:spPr>
            <a:xfrm flipH="1">
              <a:off x="5211" y="2607"/>
              <a:ext cx="28" cy="7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2" name="Line 54"/>
            <p:cNvSpPr/>
            <p:nvPr/>
          </p:nvSpPr>
          <p:spPr>
            <a:xfrm flipH="1">
              <a:off x="5231" y="1627"/>
              <a:ext cx="28" cy="7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5527" name="Text Box 55"/>
          <p:cNvSpPr txBox="1"/>
          <p:nvPr/>
        </p:nvSpPr>
        <p:spPr>
          <a:xfrm>
            <a:off x="533400" y="1435100"/>
            <a:ext cx="457200" cy="47625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28" name="Text Box 56"/>
          <p:cNvSpPr txBox="1"/>
          <p:nvPr/>
        </p:nvSpPr>
        <p:spPr>
          <a:xfrm>
            <a:off x="990600" y="1511300"/>
            <a:ext cx="7848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khai triển của một hình lăng trụ đứng tam giác.</a:t>
            </a:r>
            <a:endParaRPr lang="vi-VN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29" name="Text Box 57"/>
          <p:cNvSpPr txBox="1"/>
          <p:nvPr/>
        </p:nvSpPr>
        <p:spPr>
          <a:xfrm>
            <a:off x="685800" y="2197100"/>
            <a:ext cx="3962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d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các cạnh của hai đáy l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2,7cm  ;  1,5cm  ; 2cm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30" name="Text Box 58"/>
          <p:cNvSpPr txBox="1"/>
          <p:nvPr/>
        </p:nvSpPr>
        <p:spPr>
          <a:xfrm>
            <a:off x="654050" y="3111500"/>
            <a:ext cx="437515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mỗi hình chữ nhật l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8,1cm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4,5cm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;  6cm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31" name="Text Box 59"/>
          <p:cNvSpPr txBox="1"/>
          <p:nvPr/>
        </p:nvSpPr>
        <p:spPr>
          <a:xfrm>
            <a:off x="685800" y="4025900"/>
            <a:ext cx="39624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 diện tích của cả ba hình chữ nhật l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8,1 + 4,5 + 6 = 18,6 (cm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32" name="Text Box 60"/>
          <p:cNvSpPr txBox="1"/>
          <p:nvPr/>
        </p:nvSpPr>
        <p:spPr>
          <a:xfrm>
            <a:off x="2667000" y="609600"/>
            <a:ext cx="3048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35" name="Text Box 63"/>
          <p:cNvSpPr txBox="1"/>
          <p:nvPr/>
        </p:nvSpPr>
        <p:spPr>
          <a:xfrm>
            <a:off x="609600" y="5486400"/>
            <a:ext cx="7848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nói diện tích xung quanh của hình lăng trụ đứng tam giác đó bằng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18,6 cm</a:t>
            </a:r>
            <a:r>
              <a:rPr lang="en-US" alt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27" grpId="0" animBg="1"/>
      <p:bldP spid="105528" grpId="0"/>
      <p:bldP spid="105529" grpId="0"/>
      <p:bldP spid="105530" grpId="0"/>
      <p:bldP spid="105531" grpId="0"/>
      <p:bldP spid="105532" grpId="0"/>
      <p:bldP spid="1055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58" name="Picture 38"/>
          <p:cNvPicPr>
            <a:picLocks noChangeAspect="1"/>
          </p:cNvPicPr>
          <p:nvPr/>
        </p:nvPicPr>
        <p:blipFill>
          <a:blip r:embed="rId2">
            <a:lum contrast="100000"/>
          </a:blip>
          <a:stretch>
            <a:fillRect/>
          </a:stretch>
        </p:blipFill>
        <p:spPr>
          <a:xfrm>
            <a:off x="4976813" y="963613"/>
            <a:ext cx="4090987" cy="2922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Line 39"/>
          <p:cNvSpPr/>
          <p:nvPr/>
        </p:nvSpPr>
        <p:spPr>
          <a:xfrm>
            <a:off x="6221413" y="1376363"/>
            <a:ext cx="76200" cy="762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8" name="Line 40"/>
          <p:cNvSpPr/>
          <p:nvPr/>
        </p:nvSpPr>
        <p:spPr>
          <a:xfrm flipH="1">
            <a:off x="6196013" y="3402013"/>
            <a:ext cx="76200" cy="762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9" name="Line 41"/>
          <p:cNvSpPr/>
          <p:nvPr/>
        </p:nvSpPr>
        <p:spPr>
          <a:xfrm>
            <a:off x="6837363" y="3376613"/>
            <a:ext cx="76200" cy="762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0" name="Line 42"/>
          <p:cNvSpPr/>
          <p:nvPr/>
        </p:nvSpPr>
        <p:spPr>
          <a:xfrm>
            <a:off x="6811963" y="3408363"/>
            <a:ext cx="69850" cy="762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1" name="Line 43"/>
          <p:cNvSpPr/>
          <p:nvPr/>
        </p:nvSpPr>
        <p:spPr>
          <a:xfrm flipH="1">
            <a:off x="6786563" y="1357313"/>
            <a:ext cx="76200" cy="762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2" name="Line 44"/>
          <p:cNvSpPr/>
          <p:nvPr/>
        </p:nvSpPr>
        <p:spPr>
          <a:xfrm flipH="1">
            <a:off x="6818313" y="1385888"/>
            <a:ext cx="76200" cy="762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3" name="Line 45"/>
          <p:cNvSpPr/>
          <p:nvPr/>
        </p:nvSpPr>
        <p:spPr>
          <a:xfrm flipH="1">
            <a:off x="7446963" y="1592263"/>
            <a:ext cx="44450" cy="12065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4" name="Line 46"/>
          <p:cNvSpPr/>
          <p:nvPr/>
        </p:nvSpPr>
        <p:spPr>
          <a:xfrm flipH="1">
            <a:off x="7497763" y="1585913"/>
            <a:ext cx="44450" cy="12065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5" name="Line 47"/>
          <p:cNvSpPr/>
          <p:nvPr/>
        </p:nvSpPr>
        <p:spPr>
          <a:xfrm flipH="1">
            <a:off x="7459663" y="3135313"/>
            <a:ext cx="44450" cy="12065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6" name="Line 48"/>
          <p:cNvSpPr/>
          <p:nvPr/>
        </p:nvSpPr>
        <p:spPr>
          <a:xfrm flipH="1">
            <a:off x="7516813" y="3135313"/>
            <a:ext cx="44450" cy="12065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7" name="Line 49"/>
          <p:cNvSpPr/>
          <p:nvPr/>
        </p:nvSpPr>
        <p:spPr>
          <a:xfrm flipH="1">
            <a:off x="8348663" y="3148013"/>
            <a:ext cx="44450" cy="1143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8" name="Line 50"/>
          <p:cNvSpPr/>
          <p:nvPr/>
        </p:nvSpPr>
        <p:spPr>
          <a:xfrm flipH="1">
            <a:off x="8380413" y="1592263"/>
            <a:ext cx="44450" cy="1143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7571" name="Text Box 51"/>
          <p:cNvSpPr txBox="1"/>
          <p:nvPr/>
        </p:nvSpPr>
        <p:spPr>
          <a:xfrm>
            <a:off x="381000" y="1144588"/>
            <a:ext cx="3048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khác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72" name="Text Box 52"/>
          <p:cNvSpPr txBox="1"/>
          <p:nvPr/>
        </p:nvSpPr>
        <p:spPr>
          <a:xfrm>
            <a:off x="381000" y="1830388"/>
            <a:ext cx="52578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Diên tích xung quanh của hình lăng trụ đứng tam giác đó 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(2,7 + 1,5 + 2). 3 = 6,2 . 3 = 18,6 (cm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73" name="Line 53"/>
          <p:cNvSpPr/>
          <p:nvPr/>
        </p:nvSpPr>
        <p:spPr>
          <a:xfrm>
            <a:off x="5791200" y="3676650"/>
            <a:ext cx="3048000" cy="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107574" name="Text Box 54"/>
          <p:cNvSpPr txBox="1"/>
          <p:nvPr/>
        </p:nvSpPr>
        <p:spPr>
          <a:xfrm>
            <a:off x="6477000" y="3752850"/>
            <a:ext cx="2667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vi-VN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vi-VN" alt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57"/>
          <p:cNvGrpSpPr/>
          <p:nvPr/>
        </p:nvGrpSpPr>
        <p:grpSpPr>
          <a:xfrm>
            <a:off x="5486400" y="2632075"/>
            <a:ext cx="228600" cy="1939925"/>
            <a:chOff x="3456" y="1728"/>
            <a:chExt cx="144" cy="1104"/>
          </a:xfrm>
        </p:grpSpPr>
        <p:sp>
          <p:nvSpPr>
            <p:cNvPr id="6165" name="Line 55"/>
            <p:cNvSpPr/>
            <p:nvPr/>
          </p:nvSpPr>
          <p:spPr>
            <a:xfrm>
              <a:off x="3456" y="1728"/>
              <a:ext cx="0" cy="1104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6" name="Line 56"/>
            <p:cNvSpPr/>
            <p:nvPr/>
          </p:nvSpPr>
          <p:spPr>
            <a:xfrm>
              <a:off x="3456" y="1728"/>
              <a:ext cx="144" cy="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07578" name="Text Box 58"/>
          <p:cNvSpPr txBox="1"/>
          <p:nvPr/>
        </p:nvSpPr>
        <p:spPr>
          <a:xfrm>
            <a:off x="5181600" y="45720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cao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71" grpId="0"/>
      <p:bldP spid="107572" grpId="0"/>
      <p:bldP spid="107574" grpId="0"/>
      <p:bldP spid="1075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/>
          <p:nvPr/>
        </p:nvSpPr>
        <p:spPr>
          <a:xfrm>
            <a:off x="127000" y="1066800"/>
            <a:ext cx="8890000" cy="5791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Công thức tính diện tích xung quanh.</a:t>
            </a:r>
          </a:p>
          <a:p>
            <a:pPr marL="342900" lvl="0" indent="-342900" eaLnBrk="1" hangingPunct="1">
              <a:buNone/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buNone/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35" name="AutoShape 3">
            <a:hlinkClick r:id="rId2" action="ppaction://hlinkfile"/>
          </p:cNvPr>
          <p:cNvSpPr/>
          <p:nvPr/>
        </p:nvSpPr>
        <p:spPr>
          <a:xfrm>
            <a:off x="457200" y="2286000"/>
            <a:ext cx="3124200" cy="1219200"/>
          </a:xfrm>
          <a:prstGeom prst="flowChartProcess">
            <a:avLst/>
          </a:prstGeom>
          <a:solidFill>
            <a:schemeClr val="accent1"/>
          </a:solidFill>
          <a:ln w="76200" cap="flat" cmpd="tri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40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2p.h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36" name="AutoShape 4"/>
          <p:cNvSpPr/>
          <p:nvPr/>
        </p:nvSpPr>
        <p:spPr>
          <a:xfrm>
            <a:off x="381000" y="4495800"/>
            <a:ext cx="3124200" cy="1219200"/>
          </a:xfrm>
          <a:prstGeom prst="flowChartProcess">
            <a:avLst/>
          </a:prstGeom>
          <a:solidFill>
            <a:schemeClr val="accent1"/>
          </a:solidFill>
          <a:ln w="76200" cap="flat" cmpd="tri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40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</a:t>
            </a:r>
            <a:r>
              <a:rPr lang="en-US" altLang="en-US" sz="40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+ 2S</a:t>
            </a:r>
            <a:r>
              <a:rPr lang="en-US" altLang="en-US" sz="40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38" name="Text Box 6"/>
          <p:cNvSpPr txBox="1"/>
          <p:nvPr/>
        </p:nvSpPr>
        <p:spPr>
          <a:xfrm>
            <a:off x="3810000" y="2362200"/>
            <a:ext cx="2514600" cy="779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fr-FR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nửa chu vi đáy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l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chiều cao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39" name="Text Box 7"/>
          <p:cNvSpPr txBox="1"/>
          <p:nvPr/>
        </p:nvSpPr>
        <p:spPr>
          <a:xfrm>
            <a:off x="228600" y="1752600"/>
            <a:ext cx="8686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của hình lăng trụ đứng chu vi đáy nhân với chiều cao</a:t>
            </a:r>
            <a:endParaRPr lang="vi-V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40" name="Text Box 8"/>
          <p:cNvSpPr txBox="1"/>
          <p:nvPr/>
        </p:nvSpPr>
        <p:spPr>
          <a:xfrm>
            <a:off x="0" y="3733800"/>
            <a:ext cx="8915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to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phần của hình lăng trụ đứng bằng tổng diện tích xung quanh v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 hai đáy</a:t>
            </a:r>
            <a:endParaRPr lang="vi-V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42" name="Rectangle 10" descr="Longhorn M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 cap="rnd" cmpd="sng">
            <a:solidFill>
              <a:srgbClr val="00FF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60 §5 - DIỆN  TÍCH XUNG QUANH CỦA HÌNH LĂNG TRỤ ĐỨNG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animBg="1"/>
      <p:bldP spid="120836" grpId="0" animBg="1"/>
      <p:bldP spid="120838" grpId="0"/>
      <p:bldP spid="120839" grpId="0"/>
      <p:bldP spid="120840" grpId="0"/>
      <p:bldP spid="1208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/>
          <p:nvPr/>
        </p:nvSpPr>
        <p:spPr>
          <a:xfrm>
            <a:off x="127000" y="152400"/>
            <a:ext cx="8890000" cy="6705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Ví dụ: </a:t>
            </a:r>
          </a:p>
          <a:p>
            <a:pPr marL="342900" lvl="0" indent="-342900" eaLnBrk="1" hangingPunct="1"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to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phần  của một lăng trụ đứng, đáy l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giác vuông ở hình 101(SGK).</a:t>
            </a:r>
          </a:p>
          <a:p>
            <a:pPr marL="342900" lvl="0" indent="-342900" eaLnBrk="1" hangingPunct="1"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Áp dụng định lí pytago v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</a:p>
          <a:p>
            <a:pPr marL="342900" lvl="0" indent="-342900" eaLnBrk="1" hangingPunct="1"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(vuông tại A)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BC = </a:t>
            </a:r>
          </a:p>
          <a:p>
            <a:pPr marL="342900" lvl="0" indent="-342900" eaLnBrk="1" hangingPunct="1"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</a:t>
            </a:r>
            <a:r>
              <a:rPr lang="en-US" altLang="en-US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(3 + 4 + 6) . 9 = 108 cm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eaLnBrk="1" hangingPunct="1">
              <a:buNone/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2S</a:t>
            </a:r>
            <a:r>
              <a:rPr lang="en-US" altLang="en-US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  <a:p>
            <a:pPr marL="342900" lvl="0" indent="-342900" eaLnBrk="1" hangingPunct="1">
              <a:buNone/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</a:t>
            </a:r>
            <a:r>
              <a:rPr lang="en-US" altLang="en-US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altLang="en-US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đáy=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108 + 12 = 120 cm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1859" name="Picture 3"/>
          <p:cNvPicPr>
            <a:picLocks noChangeAspect="1"/>
          </p:cNvPicPr>
          <p:nvPr/>
        </p:nvPicPr>
        <p:blipFill>
          <a:blip r:embed="rId3">
            <a:lum contrast="100000"/>
          </a:blip>
          <a:stretch>
            <a:fillRect/>
          </a:stretch>
        </p:blipFill>
        <p:spPr>
          <a:xfrm>
            <a:off x="6353175" y="1828800"/>
            <a:ext cx="2790825" cy="33004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1306513" y="3062288"/>
          <a:ext cx="20986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4" imgW="965200" imgH="254000" progId="Equation.DSMT4">
                  <p:embed/>
                </p:oleObj>
              </mc:Choice>
              <mc:Fallback>
                <p:oleObj r:id="rId4" imgW="965200" imgH="2540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6513" y="3062288"/>
                        <a:ext cx="2098675" cy="552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1752600" y="4254500"/>
          <a:ext cx="24860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6" imgW="1143000" imgH="431800" progId="Equation.DSMT4">
                  <p:embed/>
                </p:oleObj>
              </mc:Choice>
              <mc:Fallback>
                <p:oleObj r:id="rId6" imgW="1143000" imgH="4318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2600" y="4254500"/>
                        <a:ext cx="2486025" cy="939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600" decel="100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600" decel="100000"/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600" decel="100000"/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600" decel="100000" fill="hold"/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00" decel="100000" fill="hold"/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7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1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1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1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1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21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0"/>
          <p:cNvGrpSpPr>
            <a:grpSpLocks noChangeAspect="1"/>
          </p:cNvGrpSpPr>
          <p:nvPr/>
        </p:nvGrpSpPr>
        <p:grpSpPr>
          <a:xfrm>
            <a:off x="5410200" y="1524000"/>
            <a:ext cx="3095625" cy="2984500"/>
            <a:chOff x="3216" y="1488"/>
            <a:chExt cx="1950" cy="1880"/>
          </a:xfrm>
        </p:grpSpPr>
        <p:sp>
          <p:nvSpPr>
            <p:cNvPr id="9227" name="AutoShape 41"/>
            <p:cNvSpPr>
              <a:spLocks noChangeAspect="1" noTextEdit="1"/>
            </p:cNvSpPr>
            <p:nvPr/>
          </p:nvSpPr>
          <p:spPr>
            <a:xfrm>
              <a:off x="3216" y="1488"/>
              <a:ext cx="1950" cy="188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42"/>
            <p:cNvSpPr/>
            <p:nvPr/>
          </p:nvSpPr>
          <p:spPr>
            <a:xfrm flipH="1">
              <a:off x="3682" y="2053"/>
              <a:ext cx="862" cy="212"/>
            </a:xfrm>
            <a:prstGeom prst="line">
              <a:avLst/>
            </a:prstGeom>
            <a:ln w="222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29" name="Line 43"/>
            <p:cNvSpPr/>
            <p:nvPr/>
          </p:nvSpPr>
          <p:spPr>
            <a:xfrm flipH="1">
              <a:off x="3682" y="1856"/>
              <a:ext cx="241" cy="409"/>
            </a:xfrm>
            <a:prstGeom prst="line">
              <a:avLst/>
            </a:prstGeom>
            <a:ln w="222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0" name="Line 44"/>
            <p:cNvSpPr/>
            <p:nvPr/>
          </p:nvSpPr>
          <p:spPr>
            <a:xfrm>
              <a:off x="3923" y="1856"/>
              <a:ext cx="621" cy="197"/>
            </a:xfrm>
            <a:prstGeom prst="line">
              <a:avLst/>
            </a:prstGeom>
            <a:ln w="222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1" name="Line 45"/>
            <p:cNvSpPr/>
            <p:nvPr/>
          </p:nvSpPr>
          <p:spPr>
            <a:xfrm>
              <a:off x="3880" y="1940"/>
              <a:ext cx="99" cy="29"/>
            </a:xfrm>
            <a:prstGeom prst="line">
              <a:avLst/>
            </a:prstGeom>
            <a:ln w="222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2" name="Line 46"/>
            <p:cNvSpPr/>
            <p:nvPr/>
          </p:nvSpPr>
          <p:spPr>
            <a:xfrm flipH="1">
              <a:off x="3979" y="1884"/>
              <a:ext cx="42" cy="85"/>
            </a:xfrm>
            <a:prstGeom prst="line">
              <a:avLst/>
            </a:prstGeom>
            <a:ln w="222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3" name="Line 47"/>
            <p:cNvSpPr/>
            <p:nvPr/>
          </p:nvSpPr>
          <p:spPr>
            <a:xfrm flipH="1">
              <a:off x="3682" y="2887"/>
              <a:ext cx="862" cy="212"/>
            </a:xfrm>
            <a:prstGeom prst="line">
              <a:avLst/>
            </a:prstGeom>
            <a:ln w="222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4" name="Line 48"/>
            <p:cNvSpPr/>
            <p:nvPr/>
          </p:nvSpPr>
          <p:spPr>
            <a:xfrm flipH="1">
              <a:off x="3682" y="2690"/>
              <a:ext cx="241" cy="409"/>
            </a:xfrm>
            <a:prstGeom prst="line">
              <a:avLst/>
            </a:prstGeom>
            <a:ln w="0" cap="flat" cmpd="sng">
              <a:solidFill>
                <a:srgbClr val="00008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9235" name="Line 49"/>
            <p:cNvSpPr/>
            <p:nvPr/>
          </p:nvSpPr>
          <p:spPr>
            <a:xfrm>
              <a:off x="3923" y="2690"/>
              <a:ext cx="621" cy="197"/>
            </a:xfrm>
            <a:prstGeom prst="line">
              <a:avLst/>
            </a:prstGeom>
            <a:ln w="0" cap="flat" cmpd="sng">
              <a:solidFill>
                <a:srgbClr val="00008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9236" name="Line 50"/>
            <p:cNvSpPr/>
            <p:nvPr/>
          </p:nvSpPr>
          <p:spPr>
            <a:xfrm>
              <a:off x="3923" y="1856"/>
              <a:ext cx="1" cy="834"/>
            </a:xfrm>
            <a:prstGeom prst="line">
              <a:avLst/>
            </a:prstGeom>
            <a:ln w="0" cap="flat" cmpd="sng">
              <a:solidFill>
                <a:srgbClr val="00008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9237" name="Line 51"/>
            <p:cNvSpPr/>
            <p:nvPr/>
          </p:nvSpPr>
          <p:spPr>
            <a:xfrm>
              <a:off x="3682" y="2265"/>
              <a:ext cx="1" cy="834"/>
            </a:xfrm>
            <a:prstGeom prst="line">
              <a:avLst/>
            </a:prstGeom>
            <a:ln w="222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8" name="Line 52"/>
            <p:cNvSpPr/>
            <p:nvPr/>
          </p:nvSpPr>
          <p:spPr>
            <a:xfrm>
              <a:off x="4544" y="2053"/>
              <a:ext cx="1" cy="834"/>
            </a:xfrm>
            <a:prstGeom prst="line">
              <a:avLst/>
            </a:prstGeom>
            <a:ln w="222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9" name="Rectangle 53"/>
            <p:cNvSpPr/>
            <p:nvPr/>
          </p:nvSpPr>
          <p:spPr>
            <a:xfrm>
              <a:off x="3414" y="1926"/>
              <a:ext cx="259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9cm</a:t>
              </a: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40" name="Rectangle 54"/>
            <p:cNvSpPr/>
            <p:nvPr/>
          </p:nvSpPr>
          <p:spPr>
            <a:xfrm>
              <a:off x="4205" y="1714"/>
              <a:ext cx="331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12cm</a:t>
              </a: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41" name="Rectangle 55"/>
            <p:cNvSpPr/>
            <p:nvPr/>
          </p:nvSpPr>
          <p:spPr>
            <a:xfrm>
              <a:off x="4601" y="2379"/>
              <a:ext cx="331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10cm</a:t>
              </a: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42" name="Oval 56"/>
            <p:cNvSpPr/>
            <p:nvPr/>
          </p:nvSpPr>
          <p:spPr>
            <a:xfrm>
              <a:off x="3654" y="2237"/>
              <a:ext cx="71" cy="71"/>
            </a:xfrm>
            <a:prstGeom prst="ellipse">
              <a:avLst/>
            </a:prstGeom>
            <a:solidFill>
              <a:srgbClr val="FF0000"/>
            </a:solidFill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43" name="Rectangle 57"/>
            <p:cNvSpPr/>
            <p:nvPr/>
          </p:nvSpPr>
          <p:spPr>
            <a:xfrm>
              <a:off x="3513" y="2152"/>
              <a:ext cx="121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1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44" name="Oval 58"/>
            <p:cNvSpPr/>
            <p:nvPr/>
          </p:nvSpPr>
          <p:spPr>
            <a:xfrm>
              <a:off x="4516" y="2025"/>
              <a:ext cx="71" cy="71"/>
            </a:xfrm>
            <a:prstGeom prst="ellipse">
              <a:avLst/>
            </a:prstGeom>
            <a:solidFill>
              <a:srgbClr val="FF0000"/>
            </a:solidFill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45" name="Rectangle 59"/>
            <p:cNvSpPr/>
            <p:nvPr/>
          </p:nvSpPr>
          <p:spPr>
            <a:xfrm>
              <a:off x="4629" y="1926"/>
              <a:ext cx="113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1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46" name="Oval 60"/>
            <p:cNvSpPr/>
            <p:nvPr/>
          </p:nvSpPr>
          <p:spPr>
            <a:xfrm>
              <a:off x="3894" y="1827"/>
              <a:ext cx="71" cy="71"/>
            </a:xfrm>
            <a:prstGeom prst="ellipse">
              <a:avLst/>
            </a:prstGeom>
            <a:solidFill>
              <a:srgbClr val="FF0000"/>
            </a:solidFill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47" name="Rectangle 61"/>
            <p:cNvSpPr/>
            <p:nvPr/>
          </p:nvSpPr>
          <p:spPr>
            <a:xfrm>
              <a:off x="3866" y="1629"/>
              <a:ext cx="121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1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48" name="Oval 62"/>
            <p:cNvSpPr/>
            <p:nvPr/>
          </p:nvSpPr>
          <p:spPr>
            <a:xfrm>
              <a:off x="4516" y="2859"/>
              <a:ext cx="71" cy="71"/>
            </a:xfrm>
            <a:prstGeom prst="ellipse">
              <a:avLst/>
            </a:prstGeom>
            <a:solidFill>
              <a:srgbClr val="FF0000"/>
            </a:solidFill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49" name="Rectangle 63"/>
            <p:cNvSpPr/>
            <p:nvPr/>
          </p:nvSpPr>
          <p:spPr>
            <a:xfrm>
              <a:off x="4643" y="2845"/>
              <a:ext cx="112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1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50" name="Oval 64"/>
            <p:cNvSpPr/>
            <p:nvPr/>
          </p:nvSpPr>
          <p:spPr>
            <a:xfrm>
              <a:off x="3654" y="3071"/>
              <a:ext cx="71" cy="71"/>
            </a:xfrm>
            <a:prstGeom prst="ellipse">
              <a:avLst/>
            </a:prstGeom>
            <a:solidFill>
              <a:srgbClr val="FF0000"/>
            </a:solidFill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51" name="Rectangle 65"/>
            <p:cNvSpPr/>
            <p:nvPr/>
          </p:nvSpPr>
          <p:spPr>
            <a:xfrm>
              <a:off x="3541" y="3015"/>
              <a:ext cx="103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1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52" name="Oval 66"/>
            <p:cNvSpPr/>
            <p:nvPr/>
          </p:nvSpPr>
          <p:spPr>
            <a:xfrm>
              <a:off x="3894" y="2661"/>
              <a:ext cx="71" cy="71"/>
            </a:xfrm>
            <a:prstGeom prst="ellipse">
              <a:avLst/>
            </a:prstGeom>
            <a:solidFill>
              <a:srgbClr val="FF0000"/>
            </a:solidFill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53" name="Rectangle 67"/>
            <p:cNvSpPr/>
            <p:nvPr/>
          </p:nvSpPr>
          <p:spPr>
            <a:xfrm>
              <a:off x="3993" y="2477"/>
              <a:ext cx="121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1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9219" name="Text Box 68"/>
          <p:cNvSpPr txBox="1"/>
          <p:nvPr/>
        </p:nvSpPr>
        <p:spPr>
          <a:xfrm>
            <a:off x="609600" y="228600"/>
            <a:ext cx="82296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to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phần của hình lăng trụ đứng có đáy l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vuông tại A, có 2 cạnh góc vuông l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9cm v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12cm, chiều cao l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10cm.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6565" name="Text Box 69"/>
          <p:cNvSpPr txBox="1"/>
          <p:nvPr/>
        </p:nvSpPr>
        <p:spPr>
          <a:xfrm>
            <a:off x="990600" y="2063750"/>
            <a:ext cx="58674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Giải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vuông tại A có:                           BC</a:t>
            </a:r>
            <a:r>
              <a:rPr lang="vi-VN" altLang="x-none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AB</a:t>
            </a:r>
            <a:r>
              <a:rPr lang="vi-VN" altLang="x-none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AC</a:t>
            </a:r>
            <a:r>
              <a:rPr lang="vi-VN" altLang="x-none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(định lí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Py-ta-go)                   BC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9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+ 12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81 + 144 = 225                              BC = 15 cm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6566" name="Text Box 70"/>
          <p:cNvSpPr txBox="1"/>
          <p:nvPr/>
        </p:nvSpPr>
        <p:spPr>
          <a:xfrm>
            <a:off x="1066800" y="4087813"/>
            <a:ext cx="6019800" cy="2492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(9 + 12 + 15). 10 = 36. 10 = 360 (cm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- 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2 đáy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đáy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     .9.12 = 108 (cm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to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phần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360 + 108 = 468 (cm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71"/>
          <p:cNvGrpSpPr/>
          <p:nvPr/>
        </p:nvGrpSpPr>
        <p:grpSpPr>
          <a:xfrm>
            <a:off x="2351088" y="5084763"/>
            <a:ext cx="342900" cy="817562"/>
            <a:chOff x="3538" y="3242"/>
            <a:chExt cx="216" cy="515"/>
          </a:xfrm>
        </p:grpSpPr>
        <p:sp>
          <p:nvSpPr>
            <p:cNvPr id="9224" name="Text Box 72"/>
            <p:cNvSpPr txBox="1"/>
            <p:nvPr/>
          </p:nvSpPr>
          <p:spPr>
            <a:xfrm>
              <a:off x="3542" y="3242"/>
              <a:ext cx="21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25" name="Text Box 73"/>
            <p:cNvSpPr txBox="1"/>
            <p:nvPr/>
          </p:nvSpPr>
          <p:spPr>
            <a:xfrm>
              <a:off x="3538" y="3469"/>
              <a:ext cx="1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26" name="Line 74"/>
            <p:cNvSpPr/>
            <p:nvPr/>
          </p:nvSpPr>
          <p:spPr>
            <a:xfrm>
              <a:off x="3552" y="3504"/>
              <a:ext cx="192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9223" name="WordArt 75"/>
          <p:cNvSpPr>
            <a:spLocks noTextEdit="1"/>
          </p:cNvSpPr>
          <p:nvPr/>
        </p:nvSpPr>
        <p:spPr>
          <a:xfrm>
            <a:off x="2209800" y="103188"/>
            <a:ext cx="4724400" cy="8112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TẬP 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65" grpId="0"/>
      <p:bldP spid="10656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804</Words>
  <Application>Microsoft Office PowerPoint</Application>
  <PresentationFormat>On-screen Show (4:3)</PresentationFormat>
  <Paragraphs>131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.VnTime</vt:lpstr>
      <vt:lpstr>Arial</vt:lpstr>
      <vt:lpstr>Symbol</vt:lpstr>
      <vt:lpstr>Times New Roman</vt:lpstr>
      <vt:lpstr>Default Design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LHC.,Jsc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TRINHLILAC</dc:creator>
  <cp:lastModifiedBy>TIEN NGUYEN THANH</cp:lastModifiedBy>
  <cp:revision>241</cp:revision>
  <dcterms:created xsi:type="dcterms:W3CDTF">2008-07-30T17:30:46Z</dcterms:created>
  <dcterms:modified xsi:type="dcterms:W3CDTF">2022-09-20T09:04:41Z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